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5" r:id="rId3"/>
    <p:sldId id="278" r:id="rId4"/>
    <p:sldId id="280" r:id="rId5"/>
    <p:sldId id="259" r:id="rId6"/>
    <p:sldId id="279" r:id="rId7"/>
    <p:sldId id="272" r:id="rId8"/>
    <p:sldId id="273" r:id="rId9"/>
    <p:sldId id="281" r:id="rId10"/>
    <p:sldId id="275" r:id="rId11"/>
    <p:sldId id="274" r:id="rId12"/>
    <p:sldId id="282" r:id="rId13"/>
    <p:sldId id="276" r:id="rId14"/>
    <p:sldId id="271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3A"/>
    <a:srgbClr val="003366"/>
    <a:srgbClr val="0038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4600373222625E-2"/>
          <c:y val="2.3515905640114063E-2"/>
          <c:w val="0.93665399626777379"/>
          <c:h val="0.835193003246552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Лист2!$A$34:$A$38</c:f>
              <c:strCache>
                <c:ptCount val="5"/>
                <c:pt idx="0">
                  <c:v>происхождение</c:v>
                </c:pt>
                <c:pt idx="1">
                  <c:v>цена,</c:v>
                </c:pt>
                <c:pt idx="2">
                  <c:v>качество</c:v>
                </c:pt>
                <c:pt idx="3">
                  <c:v>внешний вид</c:v>
                </c:pt>
                <c:pt idx="4">
                  <c:v>другое </c:v>
                </c:pt>
              </c:strCache>
            </c:strRef>
          </c:cat>
          <c:val>
            <c:numRef>
              <c:f>Лист2!$B$34:$B$38</c:f>
              <c:numCache>
                <c:formatCode>General</c:formatCode>
                <c:ptCount val="5"/>
                <c:pt idx="0">
                  <c:v>11</c:v>
                </c:pt>
                <c:pt idx="1">
                  <c:v>38</c:v>
                </c:pt>
                <c:pt idx="2">
                  <c:v>56</c:v>
                </c:pt>
                <c:pt idx="3">
                  <c:v>27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1-409B-A9D6-F5B5D6949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6191592"/>
        <c:axId val="216191984"/>
      </c:barChart>
      <c:catAx>
        <c:axId val="21619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6191984"/>
        <c:crosses val="autoZero"/>
        <c:auto val="1"/>
        <c:lblAlgn val="ctr"/>
        <c:lblOffset val="100"/>
        <c:noMultiLvlLbl val="0"/>
      </c:catAx>
      <c:valAx>
        <c:axId val="21619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191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1830265178033"/>
          <c:y val="2.0338569083153017E-2"/>
          <c:w val="0.57911520540555728"/>
          <c:h val="0.762961302359702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22EAF9DF-BFEA-40F9-BA54-96CC7EFB3C6B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BDD6D9F-6B76-4EB0-B2A0-DA9D7A2B724A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4.6296296296295444E-3"/>
                </c:manualLayout>
              </c:layout>
              <c:tx>
                <c:rich>
                  <a:bodyPr/>
                  <a:lstStyle/>
                  <a:p>
                    <a:fld id="{6624B68B-1CC2-4DC8-9F25-7A60CB18C233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AEF7F7-C5CF-4D8E-B57F-D3E44479E895}" type="VALUE">
                      <a:rPr lang="en-US" sz="1400"/>
                      <a:pPr>
                        <a:defRPr sz="1400" b="1">
                          <a:solidFill>
                            <a:schemeClr val="lt1"/>
                          </a:solidFill>
                        </a:defRPr>
                      </a:pPr>
                      <a:t>[ЗНАЧЕНИЕ]</a:t>
                    </a:fld>
                    <a:r>
                      <a:rPr lang="en-US" sz="1400" baseline="0"/>
                      <a:t>;</a:t>
                    </a:r>
                    <a:fld id="{63A78B91-9AE0-43B1-92B6-878E5D8039CA}" type="PERCENTAGE">
                      <a:rPr lang="en-US" sz="1400" baseline="0"/>
                      <a:pPr>
                        <a:defRPr sz="1400" b="1">
                          <a:solidFill>
                            <a:schemeClr val="lt1"/>
                          </a:solidFill>
                        </a:defRPr>
                      </a:pPr>
                      <a:t>[ПРОЦЕНТ]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Лист2!$A$46:$A$50</c:f>
              <c:strCache>
                <c:ptCount val="5"/>
                <c:pt idx="0">
                  <c:v>Отличное</c:v>
                </c:pt>
                <c:pt idx="1">
                  <c:v>Хорошее</c:v>
                </c:pt>
                <c:pt idx="2">
                  <c:v>Удовлетворительное</c:v>
                </c:pt>
                <c:pt idx="3">
                  <c:v>среднее</c:v>
                </c:pt>
                <c:pt idx="4">
                  <c:v>плохое </c:v>
                </c:pt>
              </c:strCache>
            </c:strRef>
          </c:cat>
          <c:val>
            <c:numRef>
              <c:f>Лист2!$B$46:$B$50</c:f>
              <c:numCache>
                <c:formatCode>General</c:formatCode>
                <c:ptCount val="5"/>
                <c:pt idx="0">
                  <c:v>8</c:v>
                </c:pt>
                <c:pt idx="1">
                  <c:v>34</c:v>
                </c:pt>
                <c:pt idx="2">
                  <c:v>23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395681604319736E-2"/>
          <c:y val="0.79318567778183391"/>
          <c:w val="0.87845794911676478"/>
          <c:h val="0.1760196838799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Лист2!$A$52:$A$55</c:f>
              <c:strCache>
                <c:ptCount val="4"/>
                <c:pt idx="0">
                  <c:v>Очень часто</c:v>
                </c:pt>
                <c:pt idx="1">
                  <c:v>Часто</c:v>
                </c:pt>
                <c:pt idx="2">
                  <c:v>Иногда</c:v>
                </c:pt>
                <c:pt idx="3">
                  <c:v>Редко</c:v>
                </c:pt>
              </c:strCache>
            </c:strRef>
          </c:cat>
          <c:val>
            <c:numRef>
              <c:f>Лист2!$B$52:$B$55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41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194336"/>
        <c:axId val="215686392"/>
        <c:axId val="0"/>
      </c:bar3DChart>
      <c:catAx>
        <c:axId val="2161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5686392"/>
        <c:crosses val="autoZero"/>
        <c:auto val="1"/>
        <c:lblAlgn val="ctr"/>
        <c:lblOffset val="100"/>
        <c:noMultiLvlLbl val="0"/>
      </c:catAx>
      <c:valAx>
        <c:axId val="21568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61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Лист2!$A$59:$A$63</c:f>
              <c:strCache>
                <c:ptCount val="5"/>
                <c:pt idx="0">
                  <c:v>Очень часто</c:v>
                </c:pt>
                <c:pt idx="1">
                  <c:v>Часто</c:v>
                </c:pt>
                <c:pt idx="2">
                  <c:v>Иногда</c:v>
                </c:pt>
                <c:pt idx="3">
                  <c:v>Редко</c:v>
                </c:pt>
                <c:pt idx="4">
                  <c:v>Никогда</c:v>
                </c:pt>
              </c:strCache>
            </c:strRef>
          </c:cat>
          <c:val>
            <c:numRef>
              <c:f>Лист2!$B$59:$B$63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29</c:v>
                </c:pt>
                <c:pt idx="3">
                  <c:v>21</c:v>
                </c:pt>
                <c:pt idx="4">
                  <c:v>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Лист2!$A$133:$A$135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Лист2!$B$133:$B$135</c:f>
              <c:numCache>
                <c:formatCode>General</c:formatCode>
                <c:ptCount val="3"/>
                <c:pt idx="0">
                  <c:v>46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85334710284712"/>
          <c:y val="4.9531171883679587E-2"/>
          <c:w val="0.23546941753946532"/>
          <c:h val="0.496340305622607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3B49-746B-4F5B-9D5B-177E9770180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AFC92-B00A-439C-A725-4324F7EE9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2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FC92-B00A-439C-A725-4324F7EE9A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0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6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8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3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454497"/>
            <a:ext cx="12240683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00" b="1" dirty="0">
                <a:solidFill>
                  <a:srgbClr val="003366"/>
                </a:solidFill>
                <a:latin typeface="Arial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ru-RU" sz="1200" b="1" baseline="0" dirty="0">
                <a:solidFill>
                  <a:srgbClr val="003366"/>
                </a:solidFill>
                <a:latin typeface="Arial" pitchFamily="34" charset="0"/>
                <a:cs typeface="Aharoni" pitchFamily="2" charset="-79"/>
              </a:rPr>
              <a:t>Кыргызский национальный аграрный университет </a:t>
            </a:r>
            <a:r>
              <a:rPr lang="ru-RU" sz="1200" b="1" baseline="0" dirty="0" err="1">
                <a:solidFill>
                  <a:srgbClr val="003366"/>
                </a:solidFill>
                <a:latin typeface="Arial" pitchFamily="34" charset="0"/>
                <a:cs typeface="Aharoni" pitchFamily="2" charset="-79"/>
              </a:rPr>
              <a:t>им.К.И.Скрябина</a:t>
            </a:r>
            <a:endParaRPr lang="ru-RU" sz="1200" b="1" baseline="0" dirty="0">
              <a:solidFill>
                <a:srgbClr val="003366"/>
              </a:solidFill>
              <a:latin typeface="Arial" pitchFamily="34" charset="0"/>
              <a:cs typeface="Aharoni" pitchFamily="2" charset="-79"/>
            </a:endParaRPr>
          </a:p>
          <a:p>
            <a:pPr algn="ctr">
              <a:defRPr/>
            </a:pPr>
            <a:endParaRPr lang="ru-RU" sz="500" b="1" baseline="0" dirty="0">
              <a:solidFill>
                <a:srgbClr val="003366"/>
              </a:solidFill>
              <a:latin typeface="Arial" pitchFamily="34" charset="0"/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1E3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28448" y="6453337"/>
            <a:ext cx="1980704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1E71E3-5904-4939-A1ED-19E8CC1EC04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527382" y="1124744"/>
            <a:ext cx="11137237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88640"/>
            <a:ext cx="912519" cy="864096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64A8E7"/>
              </a:clrFrom>
              <a:clrTo>
                <a:srgbClr val="64A8E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2" b="89916" l="49333" r="85167">
                        <a14:backgroundMark x1="80833" y1="55042" x2="80833" y2="55042"/>
                        <a14:backgroundMark x1="81333" y1="80462" x2="81333" y2="80462"/>
                        <a14:backgroundMark x1="78333" y1="82143" x2="78333" y2="82143"/>
                        <a14:backgroundMark x1="75833" y1="53571" x2="75833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20" t="7361" r="25234" b="25645"/>
          <a:stretch/>
        </p:blipFill>
        <p:spPr>
          <a:xfrm>
            <a:off x="42165" y="5196110"/>
            <a:ext cx="773248" cy="16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55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2192000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51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7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9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7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5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1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0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9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4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3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EF49-C8B1-4AE3-BF13-61FC1A4988D1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2F8A-147A-4986-86FA-94D98412B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0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9279-E8CB-4CDF-A94C-B300DDEB6A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71E3-5904-4939-A1ED-19E8CC1EC0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1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mkal2003@mail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B5AAA-C0E9-427B-95FE-F697DD706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636912"/>
            <a:ext cx="11089232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рынка свежих овощей и фруктов: анализ потребительских предпочтений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торговой сети»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993E0E-94E0-4DE9-A27D-A4B0AE54E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776" y="5085184"/>
            <a:ext cx="7742312" cy="1464568"/>
          </a:xfrm>
        </p:spPr>
        <p:txBody>
          <a:bodyPr anchor="ctr">
            <a:normAutofit fontScale="775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Капарова Э.Б., кафедра технологии переработки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продукции 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им.проф.Б.Сыдыкова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КНАУ 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им.К.И.Скрябина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октября 2025 года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0300AAA-FEF3-4B5C-B53E-DAA2CA398B9C}"/>
              </a:ext>
            </a:extLst>
          </p:cNvPr>
          <p:cNvGrpSpPr/>
          <p:nvPr/>
        </p:nvGrpSpPr>
        <p:grpSpPr>
          <a:xfrm>
            <a:off x="263352" y="15788"/>
            <a:ext cx="3509480" cy="1476095"/>
            <a:chOff x="712383" y="0"/>
            <a:chExt cx="3509480" cy="1476095"/>
          </a:xfrm>
        </p:grpSpPr>
        <p:sp>
          <p:nvSpPr>
            <p:cNvPr id="5" name="Freeform 38">
              <a:extLst>
                <a:ext uri="{FF2B5EF4-FFF2-40B4-BE49-F238E27FC236}">
                  <a16:creationId xmlns:a16="http://schemas.microsoft.com/office/drawing/2014/main" xmlns="" id="{FB425891-5FA6-4121-B4ED-510C58DAAC89}"/>
                </a:ext>
              </a:extLst>
            </p:cNvPr>
            <p:cNvSpPr/>
            <p:nvPr/>
          </p:nvSpPr>
          <p:spPr>
            <a:xfrm>
              <a:off x="712383" y="209747"/>
              <a:ext cx="1084762" cy="1101051"/>
            </a:xfrm>
            <a:custGeom>
              <a:avLst/>
              <a:gdLst/>
              <a:ahLst/>
              <a:cxnLst/>
              <a:rect l="l" t="t" r="r" b="b"/>
              <a:pathLst>
                <a:path w="1181315" h="1181315">
                  <a:moveTo>
                    <a:pt x="0" y="0"/>
                  </a:moveTo>
                  <a:lnTo>
                    <a:pt x="1181315" y="0"/>
                  </a:lnTo>
                  <a:lnTo>
                    <a:pt x="1181315" y="1181315"/>
                  </a:lnTo>
                  <a:lnTo>
                    <a:pt x="0" y="1181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4385D1E7-68AE-479C-8049-21C02B993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601" y="89671"/>
              <a:ext cx="1439296" cy="138642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85FA4E22-3974-4F63-8CD6-70B9B9EF8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1897" y="0"/>
              <a:ext cx="999966" cy="145180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439816" y="225535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РЕСПУБЛИКАНСКИЙ МЕЖВУЗОВСКИЙ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НАУЧНО-ПРАКТИЧЕСКИЙ КРУГЛЫЙ СТОЛ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«Обеспечение продовольственной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в условиях ускоренного развития экономики Кыргызской Республики”»</a:t>
            </a:r>
          </a:p>
        </p:txBody>
      </p:sp>
    </p:spTree>
    <p:extLst>
      <p:ext uri="{BB962C8B-B14F-4D97-AF65-F5344CB8AC3E}">
        <p14:creationId xmlns:p14="http://schemas.microsoft.com/office/powerpoint/2010/main" val="31517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2" y="188640"/>
            <a:ext cx="109728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Соответствие требованиям по безопасности овощей и фруктов, представленных в торговой сети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740608"/>
              </p:ext>
            </p:extLst>
          </p:nvPr>
        </p:nvGraphicFramePr>
        <p:xfrm>
          <a:off x="479376" y="1412776"/>
          <a:ext cx="63367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9" y="1412776"/>
            <a:ext cx="5287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1" y="329111"/>
            <a:ext cx="109728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Основные дефекты </a:t>
            </a:r>
            <a:r>
              <a:rPr lang="ru-RU" sz="3200" dirty="0" smtClean="0"/>
              <a:t>на </a:t>
            </a:r>
            <a:r>
              <a:rPr lang="ru-RU" sz="3200" dirty="0"/>
              <a:t>этапе приемки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свежих </a:t>
            </a:r>
            <a:r>
              <a:rPr lang="ru-RU" sz="3200" dirty="0"/>
              <a:t>овощей и фруктов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79" y="1246155"/>
            <a:ext cx="2877561" cy="2688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75" y="4045541"/>
            <a:ext cx="1999661" cy="2316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32" y="1278986"/>
            <a:ext cx="2705911" cy="2693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646" y="4020317"/>
            <a:ext cx="1740607" cy="2316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r="820" b="18227"/>
          <a:stretch/>
        </p:blipFill>
        <p:spPr>
          <a:xfrm>
            <a:off x="6239335" y="1278986"/>
            <a:ext cx="2426594" cy="2667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985" y="4014269"/>
            <a:ext cx="2160240" cy="2328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r="14216" b="-474"/>
          <a:stretch/>
        </p:blipFill>
        <p:spPr>
          <a:xfrm>
            <a:off x="9732373" y="4020317"/>
            <a:ext cx="2333728" cy="2316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4312" y="1268760"/>
            <a:ext cx="2678927" cy="2667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302" y="3989489"/>
            <a:ext cx="2621634" cy="23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Предложения </a:t>
            </a:r>
            <a:r>
              <a:rPr lang="ru-RU" dirty="0" smtClean="0"/>
              <a:t>респондентов по улучшению </a:t>
            </a:r>
            <a:r>
              <a:rPr lang="ru-RU" dirty="0"/>
              <a:t>качества овощей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фруктов в </a:t>
            </a:r>
            <a:r>
              <a:rPr lang="ru-RU" dirty="0" smtClean="0"/>
              <a:t>торговой сети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96855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5480" y="1229544"/>
            <a:ext cx="10585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продукции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витринах для сохранения свежести.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ассортимента с учетом спроса и сезонности.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Усиление контроля качества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Снижение цен для повышения доступности.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отечественных овощей и фруктов, выращенных без химических удобрений.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числа добросовестных и компетентных продавцов.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присутствия местных производителей на торговых площадках.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рынков в крытые и асфальтированные объекты с улучшением условий торговли и повышением уровня вежливого обслуживания покупателей.</a:t>
            </a:r>
          </a:p>
        </p:txBody>
      </p:sp>
    </p:spTree>
    <p:extLst>
      <p:ext uri="{BB962C8B-B14F-4D97-AF65-F5344CB8AC3E}">
        <p14:creationId xmlns:p14="http://schemas.microsoft.com/office/powerpoint/2010/main" val="217027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выводы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96855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Качество </a:t>
            </a:r>
            <a:r>
              <a:rPr lang="ru-RU" sz="2400" dirty="0"/>
              <a:t>плодоовощной продукции является результатом множества факторов, включая условия производства, товарную обработку, транспортировку и хранение.  </a:t>
            </a:r>
          </a:p>
          <a:p>
            <a:r>
              <a:rPr lang="ru-RU" sz="2400" dirty="0"/>
              <a:t>Проведенная оценка уровня удовлетворенности потребителей свидетельствует о высоком спросе на свежие овощи и фрукты, однако часть реализуемой продукции имеет отклонения от установленных стандартов по внешнему виду, степени зрелости, целостности и сохранности. </a:t>
            </a:r>
            <a:endParaRPr lang="ru-RU" sz="2400" dirty="0" smtClean="0"/>
          </a:p>
          <a:p>
            <a:r>
              <a:rPr lang="ru-RU" sz="2400" dirty="0" smtClean="0"/>
              <a:t>Выявленные </a:t>
            </a:r>
            <a:r>
              <a:rPr lang="ru-RU" sz="2400" dirty="0"/>
              <a:t>дефекты чаще всего связаны с нарушениями условий транспортировки, несоблюдения температурных режимов и недостаточным входным контролем со стороны распределительного центра. </a:t>
            </a:r>
            <a:endParaRPr lang="ru-RU" sz="2400" dirty="0" smtClean="0"/>
          </a:p>
          <a:p>
            <a:r>
              <a:rPr lang="ru-RU" sz="2400" dirty="0" smtClean="0"/>
              <a:t>Обеспечение </a:t>
            </a:r>
            <a:r>
              <a:rPr lang="ru-RU" sz="2400" dirty="0"/>
              <a:t>высокого качества овощей и фруктов требует комплексного подхода на всех этапах: от выбора поставщика до организации хранения и реализации. </a:t>
            </a:r>
            <a:endParaRPr lang="ru-RU" sz="2400" dirty="0" smtClean="0"/>
          </a:p>
          <a:p>
            <a:r>
              <a:rPr lang="ru-RU" sz="2400" dirty="0" smtClean="0"/>
              <a:t>Необходима </a:t>
            </a:r>
            <a:r>
              <a:rPr lang="ru-RU" sz="2400" dirty="0"/>
              <a:t>системная работа по усилению входного контроля, стандартизации приемки продукции, улучшения условий транспортировки, упаковки и </a:t>
            </a:r>
            <a:r>
              <a:rPr lang="ru-RU" sz="2400" dirty="0" smtClean="0"/>
              <a:t>хранения.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5480" y="1556792"/>
            <a:ext cx="9937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7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/>
              <a:t>Спасибо </a:t>
            </a:r>
            <a:r>
              <a:rPr lang="ru-RU" sz="4000" dirty="0"/>
              <a:t>за </a:t>
            </a:r>
            <a:r>
              <a:rPr lang="ru-RU" sz="4000" dirty="0" smtClean="0"/>
              <a:t>внимание !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0096" y="5373216"/>
            <a:ext cx="479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Контакты: </a:t>
            </a:r>
            <a:r>
              <a:rPr lang="en-US" dirty="0" smtClean="0">
                <a:hlinkClick r:id="rId2"/>
              </a:rPr>
              <a:t>emkal2003@mail.ru</a:t>
            </a:r>
            <a:r>
              <a:rPr lang="en-US" dirty="0" smtClean="0"/>
              <a:t>,  +996709280567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49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1" y="329111"/>
            <a:ext cx="10972800" cy="8501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Состояние и динамика рынка свежих овощей и фруктов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480" y="1340768"/>
            <a:ext cx="9325520" cy="4824535"/>
          </a:xfrm>
        </p:spPr>
        <p:txBody>
          <a:bodyPr>
            <a:noAutofit/>
          </a:bodyPr>
          <a:lstStyle/>
          <a:p>
            <a:r>
              <a:rPr lang="ru-RU" sz="2100" dirty="0" smtClean="0"/>
              <a:t>Овощные </a:t>
            </a:r>
            <a:r>
              <a:rPr lang="ru-RU" sz="2100" dirty="0"/>
              <a:t>культуры </a:t>
            </a:r>
            <a:r>
              <a:rPr lang="ru-RU" sz="2100" dirty="0" smtClean="0"/>
              <a:t>занимают </a:t>
            </a:r>
            <a:r>
              <a:rPr lang="ru-RU" sz="2100" dirty="0"/>
              <a:t>более 56,6 тыс. га посевных </a:t>
            </a:r>
            <a:r>
              <a:rPr lang="ru-RU" sz="2100" dirty="0" smtClean="0"/>
              <a:t>площадей.</a:t>
            </a:r>
          </a:p>
          <a:p>
            <a:r>
              <a:rPr lang="ru-RU" sz="2100" dirty="0"/>
              <a:t>Валовой сбор овощей открытого и закрытого грунта в 2024 году составил 1,2 млн. </a:t>
            </a:r>
            <a:r>
              <a:rPr lang="ru-RU" sz="2100" dirty="0" smtClean="0"/>
              <a:t>тонн</a:t>
            </a:r>
          </a:p>
          <a:p>
            <a:r>
              <a:rPr lang="ru-RU" sz="2100" dirty="0"/>
              <a:t>Средняя урожайность овощей в последние годы составила </a:t>
            </a:r>
            <a:r>
              <a:rPr lang="ru-RU" sz="2100" dirty="0" smtClean="0"/>
              <a:t>около </a:t>
            </a:r>
            <a:r>
              <a:rPr lang="ru-RU" sz="2100" dirty="0"/>
              <a:t>20,0 </a:t>
            </a:r>
            <a:r>
              <a:rPr lang="ru-RU" sz="2100" dirty="0" smtClean="0"/>
              <a:t>т/га</a:t>
            </a:r>
          </a:p>
          <a:p>
            <a:r>
              <a:rPr lang="ru-RU" sz="2100" dirty="0"/>
              <a:t>Наибольший удельный вес в структуре посевов овощных культур </a:t>
            </a:r>
            <a:r>
              <a:rPr lang="ru-RU" sz="2100" dirty="0" smtClean="0"/>
              <a:t>занимает </a:t>
            </a:r>
            <a:r>
              <a:rPr lang="ru-RU" sz="2100" dirty="0"/>
              <a:t>томат (22%), корнеплодные культуры – морковь (15%), лук (20%), капуста (12%). </a:t>
            </a:r>
            <a:endParaRPr lang="ru-RU" sz="2100" dirty="0" smtClean="0"/>
          </a:p>
          <a:p>
            <a:r>
              <a:rPr lang="ru-RU" sz="2100" dirty="0" smtClean="0"/>
              <a:t>Основное </a:t>
            </a:r>
            <a:r>
              <a:rPr lang="ru-RU" sz="2100" dirty="0"/>
              <a:t>производство овощей сосредоточено в Чуйской области (40%), в других </a:t>
            </a:r>
            <a:r>
              <a:rPr lang="ru-RU" sz="2100" dirty="0" smtClean="0"/>
              <a:t>областях: </a:t>
            </a:r>
            <a:r>
              <a:rPr lang="ru-RU" sz="2100" dirty="0" err="1" smtClean="0"/>
              <a:t>Джалал-Абадской</a:t>
            </a:r>
            <a:r>
              <a:rPr lang="ru-RU" sz="2100" dirty="0" smtClean="0"/>
              <a:t> </a:t>
            </a:r>
            <a:r>
              <a:rPr lang="ru-RU" sz="2100" dirty="0"/>
              <a:t>– 23%, </a:t>
            </a:r>
            <a:r>
              <a:rPr lang="ru-RU" sz="2100" dirty="0" err="1"/>
              <a:t>Ошской</a:t>
            </a:r>
            <a:r>
              <a:rPr lang="ru-RU" sz="2100" dirty="0"/>
              <a:t> –15%, </a:t>
            </a:r>
            <a:r>
              <a:rPr lang="ru-RU" sz="2100" dirty="0" err="1"/>
              <a:t>Таласской</a:t>
            </a:r>
            <a:r>
              <a:rPr lang="ru-RU" sz="2100" dirty="0"/>
              <a:t> – 8% от общей площади пашни.</a:t>
            </a:r>
            <a:endParaRPr lang="ru-RU" sz="2100" dirty="0" smtClean="0"/>
          </a:p>
          <a:p>
            <a:r>
              <a:rPr lang="ru-RU" sz="2100" dirty="0" smtClean="0"/>
              <a:t>В </a:t>
            </a:r>
            <a:r>
              <a:rPr lang="ru-RU" sz="2100" dirty="0"/>
              <a:t>республике около 62% овощей производится в мелких </a:t>
            </a:r>
            <a:r>
              <a:rPr lang="ru-RU" sz="2100" dirty="0" smtClean="0"/>
              <a:t>хозяйствах</a:t>
            </a:r>
            <a:r>
              <a:rPr lang="ru-RU" sz="2100" dirty="0"/>
              <a:t>, 35% – в личных хозяйствах, </a:t>
            </a:r>
            <a:r>
              <a:rPr lang="ru-RU" sz="2100" dirty="0" smtClean="0"/>
              <a:t>крупные </a:t>
            </a:r>
            <a:r>
              <a:rPr lang="ru-RU" sz="2100" dirty="0"/>
              <a:t>сельхозпроизводители </a:t>
            </a:r>
            <a:r>
              <a:rPr lang="ru-RU" sz="2100" dirty="0" smtClean="0"/>
              <a:t>- около </a:t>
            </a:r>
            <a:r>
              <a:rPr lang="ru-RU" sz="2100" dirty="0"/>
              <a:t>3</a:t>
            </a:r>
            <a:r>
              <a:rPr lang="ru-RU" sz="2100" dirty="0" smtClean="0"/>
              <a:t>%.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1" y="3334613"/>
            <a:ext cx="2633662" cy="1752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3" y="1403003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1" y="329111"/>
            <a:ext cx="10972800" cy="8501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Состояние и динамика рынка свежих овощей и фруктов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1219" y="1340768"/>
            <a:ext cx="9325520" cy="4525963"/>
          </a:xfrm>
        </p:spPr>
        <p:txBody>
          <a:bodyPr>
            <a:noAutofit/>
          </a:bodyPr>
          <a:lstStyle/>
          <a:p>
            <a:r>
              <a:rPr lang="ru-RU" sz="2100" dirty="0"/>
              <a:t>В 2024 году общая площадь плодово-ягодных культур составила 78,1 </a:t>
            </a:r>
            <a:r>
              <a:rPr lang="ru-RU" sz="2100" dirty="0" err="1"/>
              <a:t>тыс.га</a:t>
            </a:r>
            <a:r>
              <a:rPr lang="ru-RU" sz="2100" dirty="0"/>
              <a:t>, в том числе плодоносящих насаждений - 67,3 </a:t>
            </a:r>
            <a:r>
              <a:rPr lang="ru-RU" sz="2100" dirty="0" err="1"/>
              <a:t>тыс.га</a:t>
            </a:r>
            <a:r>
              <a:rPr lang="ru-RU" sz="2100" dirty="0"/>
              <a:t> </a:t>
            </a:r>
            <a:endParaRPr lang="ru-RU" sz="2100" dirty="0" smtClean="0"/>
          </a:p>
          <a:p>
            <a:r>
              <a:rPr lang="ru-RU" sz="2100" dirty="0"/>
              <a:t>Валовый сбор плодов и ягод </a:t>
            </a:r>
            <a:r>
              <a:rPr lang="ru-RU" sz="2100" dirty="0" smtClean="0"/>
              <a:t>достиг </a:t>
            </a:r>
            <a:r>
              <a:rPr lang="ru-RU" sz="2100" dirty="0" smtClean="0"/>
              <a:t> </a:t>
            </a:r>
            <a:r>
              <a:rPr lang="ru-RU" sz="2100" dirty="0"/>
              <a:t>346,2  тыс. тонн </a:t>
            </a:r>
            <a:endParaRPr lang="ru-RU" sz="2100" dirty="0" smtClean="0"/>
          </a:p>
          <a:p>
            <a:r>
              <a:rPr lang="ru-RU" sz="2100" dirty="0" smtClean="0"/>
              <a:t>Средняя урожайность плодов и ягод - 51,4 ц/га </a:t>
            </a:r>
          </a:p>
          <a:p>
            <a:r>
              <a:rPr lang="ru-RU" sz="2100" dirty="0"/>
              <a:t>Среди плодово-ягодных культур, преобладают семечковые культуры, доля которая составляет — 52,1 %, доля косточковых – 38,6 %, орехоплодных – 1,7 %, субтропических – 1,6 %, ягодных — 5,9 %. </a:t>
            </a:r>
            <a:endParaRPr lang="ru-RU" sz="2100" dirty="0" smtClean="0"/>
          </a:p>
          <a:p>
            <a:r>
              <a:rPr lang="ru-RU" sz="2100" dirty="0"/>
              <a:t>Основными территориями, где выращиваются </a:t>
            </a:r>
            <a:r>
              <a:rPr lang="ru-RU" sz="2100" dirty="0" smtClean="0"/>
              <a:t>плоды-ягоды</a:t>
            </a:r>
            <a:r>
              <a:rPr lang="ru-RU" sz="2100" dirty="0" smtClean="0"/>
              <a:t>, </a:t>
            </a:r>
            <a:r>
              <a:rPr lang="ru-RU" sz="2100" dirty="0"/>
              <a:t>являются </a:t>
            </a:r>
            <a:r>
              <a:rPr lang="ru-RU" sz="2100" dirty="0" err="1"/>
              <a:t>Баткенская</a:t>
            </a:r>
            <a:r>
              <a:rPr lang="ru-RU" sz="2100" dirty="0"/>
              <a:t>, </a:t>
            </a:r>
            <a:r>
              <a:rPr lang="ru-RU" sz="2100" dirty="0" err="1"/>
              <a:t>Джалал-Абадская</a:t>
            </a:r>
            <a:r>
              <a:rPr lang="ru-RU" sz="2100" dirty="0"/>
              <a:t>, Иссык-Кульская, </a:t>
            </a:r>
            <a:r>
              <a:rPr lang="ru-RU" sz="2100" dirty="0" err="1"/>
              <a:t>Ошская</a:t>
            </a:r>
            <a:r>
              <a:rPr lang="ru-RU" sz="2100" dirty="0"/>
              <a:t> и Чуйская области.  </a:t>
            </a:r>
            <a:endParaRPr lang="ru-RU" sz="2100" dirty="0" smtClean="0"/>
          </a:p>
          <a:p>
            <a:r>
              <a:rPr lang="ru-RU" sz="2100" dirty="0" smtClean="0"/>
              <a:t>Садоводством </a:t>
            </a:r>
            <a:r>
              <a:rPr lang="ru-RU" sz="2100" dirty="0"/>
              <a:t>занимаются основном частные крестьянские (фермерские) хозяйства с небольшими садами площадью от 0,02 га до 1,5 га. </a:t>
            </a:r>
            <a:endParaRPr lang="ru-RU" sz="2100" dirty="0" smtClean="0"/>
          </a:p>
          <a:p>
            <a:r>
              <a:rPr lang="ru-RU" sz="2100" dirty="0" smtClean="0"/>
              <a:t>68</a:t>
            </a:r>
            <a:r>
              <a:rPr lang="ru-RU" sz="2100" dirty="0"/>
              <a:t>% фруктов </a:t>
            </a:r>
            <a:r>
              <a:rPr lang="ru-RU" sz="2100" dirty="0" smtClean="0"/>
              <a:t>собирают </a:t>
            </a:r>
            <a:r>
              <a:rPr lang="ru-RU" sz="2100" dirty="0"/>
              <a:t>в приусадебных участках домашних </a:t>
            </a:r>
            <a:r>
              <a:rPr lang="ru-RU" sz="2100" dirty="0" smtClean="0"/>
              <a:t>хозяйств.</a:t>
            </a:r>
            <a:endParaRPr lang="ru-RU" sz="2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" y="1426356"/>
            <a:ext cx="2749016" cy="1628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" y="3216605"/>
            <a:ext cx="2721597" cy="18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2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1" y="329111"/>
            <a:ext cx="10972800" cy="8501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Состояние и динамика </a:t>
            </a:r>
            <a:r>
              <a:rPr lang="ru-RU" sz="3200" dirty="0" smtClean="0"/>
              <a:t>рынка свежих овощей и фруктов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207568" y="1340768"/>
            <a:ext cx="9895508" cy="482453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Овощи и фрукты входят в перечень основных видов пищевой продукции составляющих продовольственную безопасность страны. </a:t>
            </a:r>
            <a:endParaRPr lang="ru-RU" sz="2400" dirty="0" smtClean="0"/>
          </a:p>
          <a:p>
            <a:r>
              <a:rPr lang="ru-RU" sz="2400" dirty="0" smtClean="0"/>
              <a:t>Среднефизиологические </a:t>
            </a:r>
            <a:r>
              <a:rPr lang="ru-RU" sz="2400" dirty="0"/>
              <a:t>нормы потребления на душу населения в республике составляют: овощи – 0,32 кг/</a:t>
            </a:r>
            <a:r>
              <a:rPr lang="ru-RU" sz="2400" dirty="0" err="1"/>
              <a:t>сут</a:t>
            </a:r>
            <a:r>
              <a:rPr lang="ru-RU" sz="2400" dirty="0"/>
              <a:t>, фрукты и ягоды – 0,34 кг/</a:t>
            </a:r>
            <a:r>
              <a:rPr lang="ru-RU" sz="2400" dirty="0" err="1"/>
              <a:t>сут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Годовая </a:t>
            </a:r>
            <a:r>
              <a:rPr lang="ru-RU" sz="2400" dirty="0"/>
              <a:t>норма потребления фруктов и ягод составляет 123,74 кг, а овощей – 114,75 кг </a:t>
            </a:r>
            <a:endParaRPr lang="ru-RU" sz="2400" dirty="0" smtClean="0"/>
          </a:p>
          <a:p>
            <a:r>
              <a:rPr lang="ru-RU" sz="2400" dirty="0" smtClean="0"/>
              <a:t>Обеспеченность овощами составляет - 159%, фруктами </a:t>
            </a:r>
            <a:r>
              <a:rPr lang="ru-RU" sz="2400" dirty="0"/>
              <a:t>и </a:t>
            </a:r>
            <a:r>
              <a:rPr lang="ru-RU" sz="2400" dirty="0" smtClean="0"/>
              <a:t>ягодами -  </a:t>
            </a:r>
            <a:r>
              <a:rPr lang="ru-RU" sz="2400" dirty="0"/>
              <a:t>всего 18,2%. </a:t>
            </a:r>
            <a:endParaRPr lang="ru-RU" sz="2400" dirty="0" smtClean="0"/>
          </a:p>
          <a:p>
            <a:r>
              <a:rPr lang="ru-RU" sz="2400" dirty="0" smtClean="0"/>
              <a:t>В среднем </a:t>
            </a:r>
            <a:r>
              <a:rPr lang="ru-RU" sz="2400" dirty="0"/>
              <a:t>потребление овощей составляет 142,3 кг на человека из них томата—28 кг (20%), корнеплодов—24 кг (17%), капусты—21 кг (15%), лука—20 кг (14%) и огурца—10 кг (7%). </a:t>
            </a:r>
            <a:endParaRPr lang="ru-RU" sz="2400" dirty="0" smtClean="0"/>
          </a:p>
          <a:p>
            <a:r>
              <a:rPr lang="ru-RU" sz="2400" dirty="0" smtClean="0"/>
              <a:t>Среднее </a:t>
            </a:r>
            <a:r>
              <a:rPr lang="ru-RU" sz="2400" dirty="0"/>
              <a:t>потребление плодов и ягод с учетом импорта составила 53 кг, это 2,5-3 раза ниже показателей стран ЕАЭС.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этом удельный вес импорта по фруктам достигает 50,4</a:t>
            </a:r>
            <a:r>
              <a:rPr lang="ru-RU" sz="2400" dirty="0" smtClean="0"/>
              <a:t>%.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22955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9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" y="329111"/>
            <a:ext cx="109728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проблемы на рынке </a:t>
            </a:r>
            <a:r>
              <a:rPr lang="ru-RU" sz="3200" dirty="0"/>
              <a:t>свежих овощей и фруктов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664" y="1340768"/>
            <a:ext cx="8870776" cy="47525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Ограниченный объем поставок </a:t>
            </a:r>
          </a:p>
          <a:p>
            <a:r>
              <a:rPr lang="ru-RU" sz="2400" dirty="0" smtClean="0"/>
              <a:t>Ненадлежащее качество продукции</a:t>
            </a:r>
          </a:p>
          <a:p>
            <a:r>
              <a:rPr lang="ru-RU" sz="2400" dirty="0" smtClean="0"/>
              <a:t>Трудности сбыта продукции </a:t>
            </a:r>
          </a:p>
          <a:p>
            <a:r>
              <a:rPr lang="ru-RU" sz="2400" dirty="0" smtClean="0"/>
              <a:t>Потери </a:t>
            </a:r>
            <a:r>
              <a:rPr lang="ru-RU" sz="2400" dirty="0"/>
              <a:t>при хранении и транспортировке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едостаточная стандартизация и сертификация продукции</a:t>
            </a:r>
          </a:p>
          <a:p>
            <a:r>
              <a:rPr lang="ru-RU" sz="2400" dirty="0" smtClean="0"/>
              <a:t>Недостаточная  инфраструктура послеуборочной обработки, хранения и товарной обработки</a:t>
            </a:r>
          </a:p>
          <a:p>
            <a:r>
              <a:rPr lang="ru-RU" sz="2400" dirty="0" smtClean="0"/>
              <a:t>Недостаточный потенциал в области переработки</a:t>
            </a:r>
          </a:p>
          <a:p>
            <a:r>
              <a:rPr lang="ru-RU" sz="2400" dirty="0" smtClean="0"/>
              <a:t>Слабые маркетинговые стратегии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340768"/>
            <a:ext cx="2592288" cy="194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9" y="3443520"/>
            <a:ext cx="2610811" cy="14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1" y="329111"/>
            <a:ext cx="109728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Оценка потребительских предпочтений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592" y="1340769"/>
            <a:ext cx="9577064" cy="48245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изучения отношения потребителей к качеству свежих овощей и фруктов в </a:t>
            </a:r>
            <a:r>
              <a:rPr lang="ru-RU" dirty="0" smtClean="0"/>
              <a:t>торговой сети </a:t>
            </a:r>
            <a:r>
              <a:rPr lang="ru-RU" dirty="0"/>
              <a:t>города </a:t>
            </a:r>
            <a:r>
              <a:rPr lang="ru-RU" dirty="0" smtClean="0"/>
              <a:t>Бишкек  </a:t>
            </a:r>
            <a:r>
              <a:rPr lang="ru-RU" dirty="0"/>
              <a:t>проведен онлайн-опрос.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smtClean="0"/>
              <a:t>исследования </a:t>
            </a:r>
            <a:r>
              <a:rPr lang="ru-RU" dirty="0"/>
              <a:t>разработана анкета из 18 вопросов, </a:t>
            </a:r>
            <a:endParaRPr lang="ru-RU" dirty="0" smtClean="0"/>
          </a:p>
          <a:p>
            <a:r>
              <a:rPr lang="ru-RU" dirty="0" smtClean="0"/>
              <a:t>Опрос </a:t>
            </a:r>
            <a:r>
              <a:rPr lang="ru-RU" dirty="0"/>
              <a:t>проводился в феврале 2025 года среди преподавателей, студентов и магистрантов Кыргызского национального аграрного университета (КНАУ).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анкетировании приняли участие 68 человек. </a:t>
            </a:r>
            <a:endParaRPr lang="ru-RU" dirty="0" smtClean="0"/>
          </a:p>
          <a:p>
            <a:r>
              <a:rPr lang="ru-RU" dirty="0" smtClean="0"/>
              <a:t>Респонденты:  </a:t>
            </a:r>
            <a:endParaRPr lang="ru-RU" dirty="0" smtClean="0"/>
          </a:p>
          <a:p>
            <a:r>
              <a:rPr lang="ru-RU" dirty="0" smtClean="0"/>
              <a:t>Женщины </a:t>
            </a:r>
            <a:r>
              <a:rPr lang="ru-RU" dirty="0"/>
              <a:t>- 57,4%; мужчины - 42,6%.  </a:t>
            </a:r>
            <a:endParaRPr lang="ru-RU" dirty="0" smtClean="0"/>
          </a:p>
          <a:p>
            <a:r>
              <a:rPr lang="ru-RU" dirty="0" smtClean="0"/>
              <a:t>Возраст до </a:t>
            </a:r>
            <a:r>
              <a:rPr lang="ru-RU" dirty="0"/>
              <a:t>20 лет </a:t>
            </a:r>
            <a:r>
              <a:rPr lang="ru-RU" dirty="0" smtClean="0"/>
              <a:t>- </a:t>
            </a:r>
            <a:r>
              <a:rPr lang="ru-RU" dirty="0" smtClean="0"/>
              <a:t>30,9</a:t>
            </a:r>
            <a:r>
              <a:rPr lang="ru-RU" dirty="0"/>
              <a:t>%;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20 до 30 лет </a:t>
            </a:r>
            <a:r>
              <a:rPr lang="ru-RU" dirty="0" smtClean="0"/>
              <a:t>- </a:t>
            </a:r>
            <a:r>
              <a:rPr lang="ru-RU" dirty="0"/>
              <a:t>27,9%; </a:t>
            </a:r>
            <a:r>
              <a:rPr lang="ru-RU" dirty="0" smtClean="0"/>
              <a:t> </a:t>
            </a:r>
          </a:p>
          <a:p>
            <a:r>
              <a:rPr lang="ru-RU" dirty="0"/>
              <a:t>о</a:t>
            </a:r>
            <a:r>
              <a:rPr lang="ru-RU" dirty="0" smtClean="0"/>
              <a:t>т 30 до 40 лет – 4,4%;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 smtClean="0"/>
              <a:t>40 до 50 лет - 17,6%; </a:t>
            </a:r>
          </a:p>
          <a:p>
            <a:r>
              <a:rPr lang="ru-RU" dirty="0" smtClean="0"/>
              <a:t>от 50 до 60 </a:t>
            </a:r>
            <a:r>
              <a:rPr lang="ru-RU" dirty="0"/>
              <a:t>лет - 16,2</a:t>
            </a:r>
            <a:r>
              <a:rPr lang="ru-RU" dirty="0" smtClean="0"/>
              <a:t>%;  </a:t>
            </a:r>
            <a:endParaRPr lang="ru-RU" dirty="0" smtClean="0"/>
          </a:p>
          <a:p>
            <a:r>
              <a:rPr lang="ru-RU" dirty="0" smtClean="0"/>
              <a:t>старше </a:t>
            </a:r>
            <a:r>
              <a:rPr lang="ru-RU" dirty="0"/>
              <a:t>60 лет – 2,9%. 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2" y="1628800"/>
            <a:ext cx="2236390" cy="13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92" y="188640"/>
            <a:ext cx="109728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Факторы, влияющие на выбор овощей и фруктов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 покупке в торговой сети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61418"/>
              </p:ext>
            </p:extLst>
          </p:nvPr>
        </p:nvGraphicFramePr>
        <p:xfrm>
          <a:off x="0" y="1556792"/>
          <a:ext cx="7010829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556792"/>
            <a:ext cx="4752528" cy="31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770"/>
            <a:ext cx="109728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Оценка качества овощей и фруктов, представленных в торговой сети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28303"/>
              </p:ext>
            </p:extLst>
          </p:nvPr>
        </p:nvGraphicFramePr>
        <p:xfrm>
          <a:off x="6177845" y="1412776"/>
          <a:ext cx="59766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12776"/>
            <a:ext cx="56268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91" y="329111"/>
            <a:ext cx="109728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Оценка качества овощей и фруктов, представленных в торговой сети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71E3-5904-4939-A1ED-19E8CC1EC04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180706"/>
              </p:ext>
            </p:extLst>
          </p:nvPr>
        </p:nvGraphicFramePr>
        <p:xfrm>
          <a:off x="407368" y="1340768"/>
          <a:ext cx="5918448" cy="395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5440" y="54452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Частота встречаемости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повреждений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5352245"/>
              </p:ext>
            </p:extLst>
          </p:nvPr>
        </p:nvGraphicFramePr>
        <p:xfrm>
          <a:off x="6456040" y="1484784"/>
          <a:ext cx="5310680" cy="353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56040" y="5445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Частота встречаемости овощей и фруктов с признаками порчи </a:t>
            </a:r>
          </a:p>
        </p:txBody>
      </p:sp>
    </p:spTree>
    <p:extLst>
      <p:ext uri="{BB962C8B-B14F-4D97-AF65-F5344CB8AC3E}">
        <p14:creationId xmlns:p14="http://schemas.microsoft.com/office/powerpoint/2010/main" val="2699093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878</Words>
  <Application>Microsoft Office PowerPoint</Application>
  <PresentationFormat>Широкоэкранный</PresentationFormat>
  <Paragraphs>111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Тема Office</vt:lpstr>
      <vt:lpstr>1_Тема Office</vt:lpstr>
      <vt:lpstr>«Развитие рынка свежих овощей и фруктов: анализ потребительских предпочтений в торговой сети»</vt:lpstr>
      <vt:lpstr>Состояние и динамика рынка свежих овощей и фруктов</vt:lpstr>
      <vt:lpstr>Состояние и динамика рынка свежих овощей и фруктов</vt:lpstr>
      <vt:lpstr>Состояние и динамика рынка свежих овощей и фруктов</vt:lpstr>
      <vt:lpstr>Основные проблемы на рынке свежих овощей и фруктов</vt:lpstr>
      <vt:lpstr>Оценка потребительских предпочтений </vt:lpstr>
      <vt:lpstr>Факторы, влияющие на выбор овощей и фруктов  при покупке в торговой сети </vt:lpstr>
      <vt:lpstr>Оценка качества овощей и фруктов, представленных в торговой сети</vt:lpstr>
      <vt:lpstr>Оценка качества овощей и фруктов, представленных в торговой сети</vt:lpstr>
      <vt:lpstr>Соответствие требованиям по безопасности овощей и фруктов, представленных в торговой сети</vt:lpstr>
      <vt:lpstr>Основные дефекты на этапе приемки  свежих овощей и фруктов</vt:lpstr>
      <vt:lpstr>Предложения респондентов по улучшению качества овощей  и фруктов в торговой сети</vt:lpstr>
      <vt:lpstr>Основные выводы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Пользователь</cp:lastModifiedBy>
  <cp:revision>92</cp:revision>
  <dcterms:created xsi:type="dcterms:W3CDTF">2020-06-17T05:29:11Z</dcterms:created>
  <dcterms:modified xsi:type="dcterms:W3CDTF">2025-10-19T06:04:38Z</dcterms:modified>
</cp:coreProperties>
</file>